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11" r:id="rId2"/>
    <p:sldId id="276" r:id="rId3"/>
    <p:sldId id="277" r:id="rId4"/>
    <p:sldId id="312" r:id="rId5"/>
    <p:sldId id="257" r:id="rId6"/>
    <p:sldId id="279" r:id="rId7"/>
    <p:sldId id="280" r:id="rId8"/>
    <p:sldId id="285" r:id="rId9"/>
    <p:sldId id="294" r:id="rId10"/>
    <p:sldId id="292" r:id="rId11"/>
    <p:sldId id="273" r:id="rId12"/>
    <p:sldId id="286" r:id="rId13"/>
    <p:sldId id="288" r:id="rId14"/>
    <p:sldId id="289" r:id="rId15"/>
    <p:sldId id="290" r:id="rId16"/>
    <p:sldId id="291" r:id="rId17"/>
    <p:sldId id="302" r:id="rId18"/>
    <p:sldId id="303" r:id="rId19"/>
    <p:sldId id="301" r:id="rId20"/>
    <p:sldId id="306" r:id="rId21"/>
    <p:sldId id="308" r:id="rId22"/>
    <p:sldId id="309" r:id="rId23"/>
    <p:sldId id="305" r:id="rId24"/>
    <p:sldId id="297" r:id="rId25"/>
    <p:sldId id="282" r:id="rId26"/>
    <p:sldId id="283" r:id="rId27"/>
    <p:sldId id="295" r:id="rId28"/>
    <p:sldId id="274" r:id="rId29"/>
    <p:sldId id="296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ABED1B-F478-4A81-9B5A-83A1BB55773D}" v="3" dt="2022-09-06T14:55:55.67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8"/>
    <p:restoredTop sz="94533"/>
  </p:normalViewPr>
  <p:slideViewPr>
    <p:cSldViewPr snapToGrid="0" snapToObjects="1">
      <p:cViewPr varScale="1">
        <p:scale>
          <a:sx n="72" d="100"/>
          <a:sy n="72" d="100"/>
        </p:scale>
        <p:origin x="9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DESIS Dimitrios" userId="f8ef3e63-7e95-492c-9767-fc2a9b7d7bf3" providerId="ADAL" clId="{9EABED1B-F478-4A81-9B5A-83A1BB55773D}"/>
    <pc:docChg chg="custSel modSld">
      <pc:chgData name="DOUDESIS Dimitrios" userId="f8ef3e63-7e95-492c-9767-fc2a9b7d7bf3" providerId="ADAL" clId="{9EABED1B-F478-4A81-9B5A-83A1BB55773D}" dt="2022-09-06T14:56:10.385" v="7" actId="27636"/>
      <pc:docMkLst>
        <pc:docMk/>
      </pc:docMkLst>
      <pc:sldChg chg="modSp mod">
        <pc:chgData name="DOUDESIS Dimitrios" userId="f8ef3e63-7e95-492c-9767-fc2a9b7d7bf3" providerId="ADAL" clId="{9EABED1B-F478-4A81-9B5A-83A1BB55773D}" dt="2022-09-06T14:56:10.372" v="6" actId="27636"/>
        <pc:sldMkLst>
          <pc:docMk/>
          <pc:sldMk cId="1520159384" sldId="282"/>
        </pc:sldMkLst>
        <pc:spChg chg="mod">
          <ac:chgData name="DOUDESIS Dimitrios" userId="f8ef3e63-7e95-492c-9767-fc2a9b7d7bf3" providerId="ADAL" clId="{9EABED1B-F478-4A81-9B5A-83A1BB55773D}" dt="2022-09-06T14:56:10.372" v="6" actId="27636"/>
          <ac:spMkLst>
            <pc:docMk/>
            <pc:sldMk cId="1520159384" sldId="282"/>
            <ac:spMk id="3" creationId="{96AD21FC-A7B7-FC49-AF2A-30C1ED693841}"/>
          </ac:spMkLst>
        </pc:spChg>
      </pc:sldChg>
      <pc:sldChg chg="modSp mod">
        <pc:chgData name="DOUDESIS Dimitrios" userId="f8ef3e63-7e95-492c-9767-fc2a9b7d7bf3" providerId="ADAL" clId="{9EABED1B-F478-4A81-9B5A-83A1BB55773D}" dt="2022-09-06T14:55:59.275" v="4" actId="27636"/>
        <pc:sldMkLst>
          <pc:docMk/>
          <pc:sldMk cId="3623821985" sldId="288"/>
        </pc:sldMkLst>
        <pc:spChg chg="mod">
          <ac:chgData name="DOUDESIS Dimitrios" userId="f8ef3e63-7e95-492c-9767-fc2a9b7d7bf3" providerId="ADAL" clId="{9EABED1B-F478-4A81-9B5A-83A1BB55773D}" dt="2022-09-06T14:55:59.275" v="4" actId="27636"/>
          <ac:spMkLst>
            <pc:docMk/>
            <pc:sldMk cId="3623821985" sldId="288"/>
            <ac:spMk id="3" creationId="{8BCE0037-0DAB-6448-AD66-F2CDAAE78EE1}"/>
          </ac:spMkLst>
        </pc:spChg>
      </pc:sldChg>
      <pc:sldChg chg="modSp mod">
        <pc:chgData name="DOUDESIS Dimitrios" userId="f8ef3e63-7e95-492c-9767-fc2a9b7d7bf3" providerId="ADAL" clId="{9EABED1B-F478-4A81-9B5A-83A1BB55773D}" dt="2022-09-06T14:56:01.846" v="5" actId="27636"/>
        <pc:sldMkLst>
          <pc:docMk/>
          <pc:sldMk cId="2021508041" sldId="290"/>
        </pc:sldMkLst>
        <pc:spChg chg="mod">
          <ac:chgData name="DOUDESIS Dimitrios" userId="f8ef3e63-7e95-492c-9767-fc2a9b7d7bf3" providerId="ADAL" clId="{9EABED1B-F478-4A81-9B5A-83A1BB55773D}" dt="2022-09-06T14:56:01.846" v="5" actId="27636"/>
          <ac:spMkLst>
            <pc:docMk/>
            <pc:sldMk cId="2021508041" sldId="290"/>
            <ac:spMk id="3" creationId="{8BCE0037-0DAB-6448-AD66-F2CDAAE78EE1}"/>
          </ac:spMkLst>
        </pc:spChg>
      </pc:sldChg>
      <pc:sldChg chg="modSp mod">
        <pc:chgData name="DOUDESIS Dimitrios" userId="f8ef3e63-7e95-492c-9767-fc2a9b7d7bf3" providerId="ADAL" clId="{9EABED1B-F478-4A81-9B5A-83A1BB55773D}" dt="2022-09-06T14:56:10.385" v="7" actId="27636"/>
        <pc:sldMkLst>
          <pc:docMk/>
          <pc:sldMk cId="1610348910" sldId="295"/>
        </pc:sldMkLst>
        <pc:spChg chg="mod">
          <ac:chgData name="DOUDESIS Dimitrios" userId="f8ef3e63-7e95-492c-9767-fc2a9b7d7bf3" providerId="ADAL" clId="{9EABED1B-F478-4A81-9B5A-83A1BB55773D}" dt="2022-09-06T14:56:10.385" v="7" actId="27636"/>
          <ac:spMkLst>
            <pc:docMk/>
            <pc:sldMk cId="1610348910" sldId="295"/>
            <ac:spMk id="3" creationId="{44E7199D-7028-F246-8681-2DBD5208E39E}"/>
          </ac:spMkLst>
        </pc:spChg>
      </pc:sldChg>
      <pc:sldChg chg="addSp delSp modSp mod">
        <pc:chgData name="DOUDESIS Dimitrios" userId="f8ef3e63-7e95-492c-9767-fc2a9b7d7bf3" providerId="ADAL" clId="{9EABED1B-F478-4A81-9B5A-83A1BB55773D}" dt="2022-09-06T14:53:58.149" v="1" actId="478"/>
        <pc:sldMkLst>
          <pc:docMk/>
          <pc:sldMk cId="2700791824" sldId="311"/>
        </pc:sldMkLst>
        <pc:spChg chg="add del mod">
          <ac:chgData name="DOUDESIS Dimitrios" userId="f8ef3e63-7e95-492c-9767-fc2a9b7d7bf3" providerId="ADAL" clId="{9EABED1B-F478-4A81-9B5A-83A1BB55773D}" dt="2022-09-06T14:53:58.149" v="1" actId="478"/>
          <ac:spMkLst>
            <pc:docMk/>
            <pc:sldMk cId="2700791824" sldId="311"/>
            <ac:spMk id="4" creationId="{DB2012FF-74A7-75E1-E55D-DE6600A239DA}"/>
          </ac:spMkLst>
        </pc:spChg>
        <pc:spChg chg="del">
          <ac:chgData name="DOUDESIS Dimitrios" userId="f8ef3e63-7e95-492c-9767-fc2a9b7d7bf3" providerId="ADAL" clId="{9EABED1B-F478-4A81-9B5A-83A1BB55773D}" dt="2022-09-06T14:53:56.365" v="0" actId="478"/>
          <ac:spMkLst>
            <pc:docMk/>
            <pc:sldMk cId="2700791824" sldId="311"/>
            <ac:spMk id="161" creationId="{00000000-0000-0000-0000-000000000000}"/>
          </ac:spMkLst>
        </pc:spChg>
      </pc:sldChg>
      <pc:sldChg chg="addSp delSp modSp mod">
        <pc:chgData name="DOUDESIS Dimitrios" userId="f8ef3e63-7e95-492c-9767-fc2a9b7d7bf3" providerId="ADAL" clId="{9EABED1B-F478-4A81-9B5A-83A1BB55773D}" dt="2022-09-06T14:54:03.427" v="3" actId="478"/>
        <pc:sldMkLst>
          <pc:docMk/>
          <pc:sldMk cId="2001164734" sldId="312"/>
        </pc:sldMkLst>
        <pc:spChg chg="add del mod">
          <ac:chgData name="DOUDESIS Dimitrios" userId="f8ef3e63-7e95-492c-9767-fc2a9b7d7bf3" providerId="ADAL" clId="{9EABED1B-F478-4A81-9B5A-83A1BB55773D}" dt="2022-09-06T14:54:03.427" v="3" actId="478"/>
          <ac:spMkLst>
            <pc:docMk/>
            <pc:sldMk cId="2001164734" sldId="312"/>
            <ac:spMk id="4" creationId="{32E07696-1CCB-5A5A-5AC2-AB8E4345042A}"/>
          </ac:spMkLst>
        </pc:spChg>
        <pc:spChg chg="del">
          <ac:chgData name="DOUDESIS Dimitrios" userId="f8ef3e63-7e95-492c-9767-fc2a9b7d7bf3" providerId="ADAL" clId="{9EABED1B-F478-4A81-9B5A-83A1BB55773D}" dt="2022-09-06T14:54:02.550" v="2" actId="478"/>
          <ac:spMkLst>
            <pc:docMk/>
            <pc:sldMk cId="2001164734" sldId="312"/>
            <ac:spMk id="16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1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2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57720189_2642x1761.jpg"/>
          <p:cNvSpPr>
            <a:spLocks noGrp="1"/>
          </p:cNvSpPr>
          <p:nvPr>
            <p:ph type="pic" idx="21"/>
          </p:nvPr>
        </p:nvSpPr>
        <p:spPr>
          <a:xfrm>
            <a:off x="1003300" y="-606362"/>
            <a:ext cx="22364700" cy="148906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468"/>
            <a:ext cx="20269200" cy="535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Rectangle"/>
          <p:cNvSpPr/>
          <p:nvPr/>
        </p:nvSpPr>
        <p:spPr>
          <a:xfrm>
            <a:off x="1008955" y="1064815"/>
            <a:ext cx="11190189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/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/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/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/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r>
              <a:t>Agenda Title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"/>
          <p:cNvSpPr/>
          <p:nvPr/>
        </p:nvSpPr>
        <p:spPr>
          <a:xfrm>
            <a:off x="999500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4261880"/>
            <a:ext cx="20269200" cy="5061561"/>
          </a:xfrm>
          <a:prstGeom prst="rect">
            <a:avLst/>
          </a:prstGeom>
        </p:spPr>
        <p:txBody>
          <a:bodyPr/>
          <a:lstStyle>
            <a:lvl1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Fact information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1" r:id="rId9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hemockup.blog/posts/2020-07-25-meta-rmarkdown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preshill.com/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mmonmark.org/help/tutorial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markdown.rstudio.com/lesson-1.html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dinburgh.onlinesurveys.ac.uk/health-data-science-april-2022-mid-term-feedback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3</a:t>
            </a:r>
            <a:br>
              <a:rPr lang="en-GB" dirty="0"/>
            </a:br>
            <a:r>
              <a:rPr lang="en-GB" sz="11500" dirty="0"/>
              <a:t>Week 6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918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88551F-B2C1-4B43-A2AC-90A1DB7A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38" y="2557318"/>
            <a:ext cx="7404100" cy="8712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DAE1F3-4930-054B-8C3C-B990F31553DB}"/>
              </a:ext>
            </a:extLst>
          </p:cNvPr>
          <p:cNvSpPr txBox="1"/>
          <p:nvPr/>
        </p:nvSpPr>
        <p:spPr>
          <a:xfrm>
            <a:off x="12837899" y="1951062"/>
            <a:ext cx="9921240" cy="1837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200" dirty="0">
                <a:latin typeface="Proxima Nova" panose="02000506030000020004" pitchFamily="2" charset="0"/>
              </a:rPr>
              <a:t>Create dynamic documents that combine code, output (including figures + tables), and writing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55AEC-F026-6E47-8596-3740275A159F}"/>
              </a:ext>
            </a:extLst>
          </p:cNvPr>
          <p:cNvSpPr txBox="1"/>
          <p:nvPr/>
        </p:nvSpPr>
        <p:spPr>
          <a:xfrm>
            <a:off x="12837899" y="6336476"/>
            <a:ext cx="9921240" cy="674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200" dirty="0">
                <a:latin typeface="Proxima Nova" panose="02000506030000020004" pitchFamily="2" charset="0"/>
              </a:rPr>
              <a:t>Can be used to…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10F4F-5B74-DA48-88D9-010A9CC0581C}"/>
              </a:ext>
            </a:extLst>
          </p:cNvPr>
          <p:cNvSpPr txBox="1"/>
          <p:nvPr/>
        </p:nvSpPr>
        <p:spPr>
          <a:xfrm>
            <a:off x="13544481" y="7327536"/>
            <a:ext cx="9921240" cy="674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200" dirty="0">
                <a:latin typeface="Proxima Nova" panose="02000506030000020004" pitchFamily="2" charset="0"/>
              </a:rPr>
              <a:t>Reproduce your analyses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C8368-2626-EF4C-AA94-26FDF24722B3}"/>
              </a:ext>
            </a:extLst>
          </p:cNvPr>
          <p:cNvSpPr txBox="1"/>
          <p:nvPr/>
        </p:nvSpPr>
        <p:spPr>
          <a:xfrm>
            <a:off x="13544481" y="8744151"/>
            <a:ext cx="9921240" cy="674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200" dirty="0">
                <a:latin typeface="Proxima Nova" panose="02000506030000020004" pitchFamily="2" charset="0"/>
              </a:rPr>
              <a:t>Collaborate and share code with others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A41BA-1098-674A-AA13-CDC777A5015B}"/>
              </a:ext>
            </a:extLst>
          </p:cNvPr>
          <p:cNvSpPr txBox="1"/>
          <p:nvPr/>
        </p:nvSpPr>
        <p:spPr>
          <a:xfrm>
            <a:off x="13544481" y="10184719"/>
            <a:ext cx="9921240" cy="1837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200" dirty="0">
                <a:latin typeface="Proxima Nova" panose="02000506030000020004" pitchFamily="2" charset="0"/>
              </a:rPr>
              <a:t>Communicate your findings with others (even those who do not understand code)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1E200-9AD7-114A-8B1D-6B4DA0C3B505}"/>
              </a:ext>
            </a:extLst>
          </p:cNvPr>
          <p:cNvSpPr txBox="1"/>
          <p:nvPr/>
        </p:nvSpPr>
        <p:spPr>
          <a:xfrm>
            <a:off x="12837899" y="4073495"/>
            <a:ext cx="9921240" cy="1837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200" dirty="0">
                <a:latin typeface="Proxima Nova" panose="02000506030000020004" pitchFamily="2" charset="0"/>
                <a:ea typeface="+mn-ea"/>
              </a:rPr>
              <a:t>Same document holds code &amp; narrative surrounding the data --  an authoring framework for data science! </a:t>
            </a:r>
          </a:p>
        </p:txBody>
      </p:sp>
    </p:spTree>
    <p:extLst>
      <p:ext uri="{BB962C8B-B14F-4D97-AF65-F5344CB8AC3E}">
        <p14:creationId xmlns:p14="http://schemas.microsoft.com/office/powerpoint/2010/main" val="25953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88551F-B2C1-4B43-A2AC-90A1DB7A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38" y="2557318"/>
            <a:ext cx="7404100" cy="8712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DAE1F3-4930-054B-8C3C-B990F31553DB}"/>
              </a:ext>
            </a:extLst>
          </p:cNvPr>
          <p:cNvSpPr txBox="1"/>
          <p:nvPr/>
        </p:nvSpPr>
        <p:spPr>
          <a:xfrm>
            <a:off x="12621768" y="1301590"/>
            <a:ext cx="9921240" cy="12557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200" dirty="0">
                <a:latin typeface="Proxima Nova" panose="02000506030000020004" pitchFamily="2" charset="0"/>
              </a:rPr>
              <a:t>Present analyses in high quality documents, reports, and presentations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1F28C-997B-0646-9D51-2722155E343F}"/>
              </a:ext>
            </a:extLst>
          </p:cNvPr>
          <p:cNvSpPr txBox="1"/>
          <p:nvPr/>
        </p:nvSpPr>
        <p:spPr>
          <a:xfrm>
            <a:off x="12589764" y="3263860"/>
            <a:ext cx="11012424" cy="12557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200" dirty="0">
                <a:latin typeface="Proxima Nova" panose="02000506030000020004" pitchFamily="2" charset="0"/>
              </a:rPr>
              <a:t>Support dozens of output formats, like PDFs, Word files, slideshows, and more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A7F076-5EB5-5F40-B394-1DF066B5AA81}"/>
              </a:ext>
            </a:extLst>
          </p:cNvPr>
          <p:cNvSpPr txBox="1"/>
          <p:nvPr/>
        </p:nvSpPr>
        <p:spPr>
          <a:xfrm>
            <a:off x="12589764" y="5256766"/>
            <a:ext cx="10736580" cy="1837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200" dirty="0">
                <a:latin typeface="Proxima Nova" panose="02000506030000020004" pitchFamily="2" charset="0"/>
              </a:rPr>
              <a:t>Documents are fully reproducible — you can update your document at any time by re-knitting the code chunks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C3352-7DC1-394C-AD24-6E08A2B3236E}"/>
              </a:ext>
            </a:extLst>
          </p:cNvPr>
          <p:cNvSpPr txBox="1"/>
          <p:nvPr/>
        </p:nvSpPr>
        <p:spPr>
          <a:xfrm>
            <a:off x="12589764" y="7831370"/>
            <a:ext cx="10460736" cy="1837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200" dirty="0">
                <a:latin typeface="Proxima Nova" panose="02000506030000020004" pitchFamily="2" charset="0"/>
              </a:rPr>
              <a:t>Productive notebook interface weaves together narrative text &amp; code to produce elegantly formatted 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C53BC-8D0D-1045-A5A4-6E9C0787801B}"/>
              </a:ext>
            </a:extLst>
          </p:cNvPr>
          <p:cNvSpPr txBox="1"/>
          <p:nvPr/>
        </p:nvSpPr>
        <p:spPr>
          <a:xfrm>
            <a:off x="12727686" y="10405974"/>
            <a:ext cx="10460736" cy="12557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200" dirty="0">
                <a:latin typeface="Proxima Nova" panose="02000506030000020004" pitchFamily="2" charset="0"/>
              </a:rPr>
              <a:t>Can use multiple languages including R, Python, and SQL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E9CF2-7404-6A41-98AA-E2CA51E18F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b="0" dirty="0"/>
              <a:t>Literate Programming </a:t>
            </a:r>
          </a:p>
          <a:p>
            <a:pPr marL="742950" indent="-742950">
              <a:buAutoNum type="arabicPeriod"/>
            </a:pPr>
            <a:r>
              <a:rPr lang="en-US" b="0" dirty="0"/>
              <a:t>A Data Product </a:t>
            </a:r>
          </a:p>
          <a:p>
            <a:pPr marL="742950" indent="-742950">
              <a:buAutoNum type="arabicPeriod"/>
            </a:pPr>
            <a:r>
              <a:rPr lang="en-US" b="0" dirty="0"/>
              <a:t>A Control Document </a:t>
            </a:r>
          </a:p>
          <a:p>
            <a:pPr marL="742950" indent="-742950">
              <a:buAutoNum type="arabicPeriod"/>
            </a:pPr>
            <a:r>
              <a:rPr lang="en-US" b="0" dirty="0"/>
              <a:t>Templating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4C299E-2637-E946-8485-7F93F6CB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 as…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8CFD27-0CEC-F348-A079-EF572EC0166B}"/>
              </a:ext>
            </a:extLst>
          </p:cNvPr>
          <p:cNvSpPr txBox="1">
            <a:spLocks/>
          </p:cNvSpPr>
          <p:nvPr/>
        </p:nvSpPr>
        <p:spPr>
          <a:xfrm>
            <a:off x="1219200" y="10310247"/>
            <a:ext cx="9601200" cy="198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3000" b="0" dirty="0"/>
              <a:t>Credit: </a:t>
            </a:r>
            <a:r>
              <a:rPr lang="en-US" sz="3000" b="0" dirty="0">
                <a:hlinkClick r:id="rId2"/>
              </a:rPr>
              <a:t>Thomas Mock’s blog </a:t>
            </a:r>
            <a:endParaRPr lang="en-US" sz="3000" b="0" dirty="0"/>
          </a:p>
          <a:p>
            <a:pPr hangingPunct="1"/>
            <a:r>
              <a:rPr lang="en-US" sz="3000" b="0" dirty="0"/>
              <a:t>(Customer Success Manager @ </a:t>
            </a:r>
            <a:r>
              <a:rPr lang="en-US" sz="3000" b="0" dirty="0" err="1"/>
              <a:t>Rstudio</a:t>
            </a:r>
            <a:r>
              <a:rPr lang="en-US" sz="3000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8593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A33A9-34C8-D846-89E8-A9025DD5BE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496600" y="2189019"/>
            <a:ext cx="9049076" cy="9975272"/>
          </a:xfrm>
        </p:spPr>
        <p:txBody>
          <a:bodyPr>
            <a:normAutofit/>
          </a:bodyPr>
          <a:lstStyle/>
          <a:p>
            <a:r>
              <a:rPr lang="en-US" dirty="0"/>
              <a:t>Goal: </a:t>
            </a:r>
            <a:r>
              <a:rPr lang="en-US" b="0" dirty="0"/>
              <a:t>Capture code, text/comments, and output in a single document </a:t>
            </a:r>
          </a:p>
          <a:p>
            <a:r>
              <a:rPr lang="en-US" b="0" dirty="0"/>
              <a:t>MVP of reproducibility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HAS to run successfully to save/knit the output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Self-documenting (code is embedded)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Self-contained workspace  </a:t>
            </a:r>
          </a:p>
          <a:p>
            <a:r>
              <a:rPr lang="en-US" b="0" dirty="0"/>
              <a:t>Exploratory Data Analysis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CE0037-0DAB-6448-AD66-F2CDAAE7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46" y="5634083"/>
            <a:ext cx="9829800" cy="2887791"/>
          </a:xfrm>
        </p:spPr>
        <p:txBody>
          <a:bodyPr>
            <a:normAutofit/>
          </a:bodyPr>
          <a:lstStyle/>
          <a:p>
            <a:r>
              <a:rPr lang="en-US" dirty="0"/>
              <a:t>R Markdown: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Literate Programming</a:t>
            </a:r>
          </a:p>
        </p:txBody>
      </p:sp>
    </p:spTree>
    <p:extLst>
      <p:ext uri="{BB962C8B-B14F-4D97-AF65-F5344CB8AC3E}">
        <p14:creationId xmlns:p14="http://schemas.microsoft.com/office/powerpoint/2010/main" val="36238219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A33A9-34C8-D846-89E8-A9025DD5BE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496600" y="1551709"/>
            <a:ext cx="9049076" cy="10418618"/>
          </a:xfrm>
        </p:spPr>
        <p:txBody>
          <a:bodyPr>
            <a:normAutofit/>
          </a:bodyPr>
          <a:lstStyle/>
          <a:p>
            <a:r>
              <a:rPr lang="en-US" dirty="0"/>
              <a:t>Goal: </a:t>
            </a:r>
            <a:r>
              <a:rPr lang="en-US" b="0" dirty="0"/>
              <a:t>Generate output natively in R for general consumption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Presentations (ppt, web-formats – </a:t>
            </a:r>
            <a:r>
              <a:rPr lang="en-GB" b="0" dirty="0" err="1">
                <a:latin typeface="Andale Mono" panose="020B0509000000000004" pitchFamily="49" charset="0"/>
              </a:rPr>
              <a:t>xaringan</a:t>
            </a:r>
            <a:r>
              <a:rPr lang="en-US" b="0" dirty="0"/>
              <a:t>, </a:t>
            </a:r>
            <a:r>
              <a:rPr lang="en-US" b="0" dirty="0" err="1"/>
              <a:t>LateX</a:t>
            </a:r>
            <a:r>
              <a:rPr lang="en-US" b="0" dirty="0"/>
              <a:t> formats - </a:t>
            </a:r>
            <a:r>
              <a:rPr lang="en-US" b="0" dirty="0">
                <a:latin typeface="Andale Mono" panose="020B0509000000000004" pitchFamily="49" charset="0"/>
              </a:rPr>
              <a:t>Beamer</a:t>
            </a:r>
            <a:r>
              <a:rPr lang="en-US" b="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Dashboards (</a:t>
            </a:r>
            <a:r>
              <a:rPr lang="en-US" b="0" dirty="0" err="1">
                <a:latin typeface="Andale Mono" panose="020B0509000000000004" pitchFamily="49" charset="0"/>
              </a:rPr>
              <a:t>flexdashboard</a:t>
            </a:r>
            <a:r>
              <a:rPr lang="en-US" b="0" dirty="0"/>
              <a:t>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Reports (HTML, Word, PDF)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Websites &amp; Blogs (</a:t>
            </a:r>
            <a:r>
              <a:rPr lang="en-US" b="0" dirty="0" err="1">
                <a:latin typeface="Andale Mono" panose="020B0509000000000004" pitchFamily="49" charset="0"/>
              </a:rPr>
              <a:t>blogdown</a:t>
            </a:r>
            <a:r>
              <a:rPr lang="en-US" b="0" dirty="0">
                <a:latin typeface="Andale Mono" panose="020B0509000000000004" pitchFamily="49" charset="0"/>
              </a:rPr>
              <a:t>, distill</a:t>
            </a:r>
            <a:r>
              <a:rPr lang="en-US" b="0" dirty="0"/>
              <a:t>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Books &amp; Manuscripts (</a:t>
            </a:r>
            <a:r>
              <a:rPr lang="en-US" b="0" dirty="0" err="1">
                <a:latin typeface="Andale Mono" panose="020B0509000000000004" pitchFamily="49" charset="0"/>
              </a:rPr>
              <a:t>bookdown</a:t>
            </a:r>
            <a:r>
              <a:rPr lang="en-US" b="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CE0037-0DAB-6448-AD66-F2CDAAE7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46" y="5634083"/>
            <a:ext cx="9829800" cy="2887791"/>
          </a:xfrm>
        </p:spPr>
        <p:txBody>
          <a:bodyPr>
            <a:normAutofit/>
          </a:bodyPr>
          <a:lstStyle/>
          <a:p>
            <a:r>
              <a:rPr lang="en-US" dirty="0"/>
              <a:t>R Markdown: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As a data product</a:t>
            </a:r>
          </a:p>
        </p:txBody>
      </p:sp>
    </p:spTree>
    <p:extLst>
      <p:ext uri="{BB962C8B-B14F-4D97-AF65-F5344CB8AC3E}">
        <p14:creationId xmlns:p14="http://schemas.microsoft.com/office/powerpoint/2010/main" val="10890852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A33A9-34C8-D846-89E8-A9025DD5BE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496600" y="2050473"/>
            <a:ext cx="9049076" cy="9753600"/>
          </a:xfrm>
        </p:spPr>
        <p:txBody>
          <a:bodyPr/>
          <a:lstStyle/>
          <a:p>
            <a:r>
              <a:rPr lang="en-US" dirty="0"/>
              <a:t>Goal: </a:t>
            </a:r>
            <a:r>
              <a:rPr lang="en-GB" b="0" dirty="0"/>
              <a:t>Scale data science tasks, automate the boring stuff, create robust pipelines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Automation with parameters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Child documents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/>
              <a:t>R Markdown for emails with </a:t>
            </a:r>
            <a:r>
              <a:rPr lang="en-GB" b="0" dirty="0">
                <a:latin typeface="Andale Mono" panose="020B0509000000000004" pitchFamily="49" charset="0"/>
              </a:rPr>
              <a:t>blastula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CE0037-0DAB-6448-AD66-F2CDAAE7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46" y="5634083"/>
            <a:ext cx="9829800" cy="2887791"/>
          </a:xfrm>
        </p:spPr>
        <p:txBody>
          <a:bodyPr>
            <a:normAutofit/>
          </a:bodyPr>
          <a:lstStyle/>
          <a:p>
            <a:r>
              <a:rPr lang="en-US" dirty="0"/>
              <a:t>R Markdown: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As control document</a:t>
            </a:r>
          </a:p>
        </p:txBody>
      </p:sp>
    </p:spTree>
    <p:extLst>
      <p:ext uri="{BB962C8B-B14F-4D97-AF65-F5344CB8AC3E}">
        <p14:creationId xmlns:p14="http://schemas.microsoft.com/office/powerpoint/2010/main" val="2021508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A33A9-34C8-D846-89E8-A9025DD5BE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496600" y="2604655"/>
            <a:ext cx="9049076" cy="8866909"/>
          </a:xfrm>
        </p:spPr>
        <p:txBody>
          <a:bodyPr>
            <a:normAutofit/>
          </a:bodyPr>
          <a:lstStyle/>
          <a:p>
            <a:r>
              <a:rPr lang="en-US" dirty="0"/>
              <a:t>Goal: </a:t>
            </a:r>
            <a:r>
              <a:rPr lang="en-GB" b="0" dirty="0"/>
              <a:t>Don’t repeat yourself, generate </a:t>
            </a:r>
            <a:r>
              <a:rPr lang="en-GB" b="0" i="1" dirty="0"/>
              <a:t>input</a:t>
            </a:r>
            <a:r>
              <a:rPr lang="en-GB" b="0" dirty="0"/>
              <a:t> templates or </a:t>
            </a:r>
            <a:r>
              <a:rPr lang="en-GB" b="0" i="1" dirty="0"/>
              <a:t>output </a:t>
            </a:r>
            <a:r>
              <a:rPr lang="en-GB" b="0" dirty="0"/>
              <a:t>documents from code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dirty="0"/>
              <a:t>Knit with </a:t>
            </a:r>
            <a:r>
              <a:rPr lang="en-GB" b="0" dirty="0">
                <a:latin typeface="Andale Mono" panose="020B0509000000000004" pitchFamily="49" charset="0"/>
              </a:rPr>
              <a:t>knit::render() </a:t>
            </a:r>
            <a:r>
              <a:rPr lang="en-GB" b="0" dirty="0"/>
              <a:t>which lets you generate R Markdown outputs programmatically with code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dirty="0"/>
              <a:t>Looping outputs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dirty="0"/>
              <a:t>Templating engines </a:t>
            </a:r>
            <a:r>
              <a:rPr lang="en-GB" b="0" dirty="0">
                <a:latin typeface="Andale Mono" panose="020B0509000000000004" pitchFamily="49" charset="0"/>
              </a:rPr>
              <a:t>whisker</a:t>
            </a:r>
            <a:r>
              <a:rPr lang="en-GB" b="0" dirty="0"/>
              <a:t> or </a:t>
            </a:r>
            <a:r>
              <a:rPr lang="en-GB" b="0" dirty="0" err="1">
                <a:latin typeface="Andale Mono" panose="020B0509000000000004" pitchFamily="49" charset="0"/>
              </a:rPr>
              <a:t>usethis</a:t>
            </a:r>
            <a:r>
              <a:rPr lang="en-GB" b="0" dirty="0">
                <a:latin typeface="Andale Mono" panose="020B0509000000000004" pitchFamily="49" charset="0"/>
              </a:rPr>
              <a:t>::</a:t>
            </a:r>
            <a:r>
              <a:rPr lang="en-GB" b="0" dirty="0" err="1">
                <a:latin typeface="Andale Mono" panose="020B0509000000000004" pitchFamily="49" charset="0"/>
              </a:rPr>
              <a:t>use_template</a:t>
            </a:r>
            <a:r>
              <a:rPr lang="en-GB" b="0" dirty="0">
                <a:latin typeface="Andale Mono" panose="020B0509000000000004" pitchFamily="49" charset="0"/>
              </a:rPr>
              <a:t>()</a:t>
            </a:r>
            <a:endParaRPr lang="en-US" b="0" dirty="0">
              <a:latin typeface="Andale Mono" panose="020B050900000000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CE0037-0DAB-6448-AD66-F2CDAAE7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146" y="5634083"/>
            <a:ext cx="9829800" cy="2887791"/>
          </a:xfrm>
        </p:spPr>
        <p:txBody>
          <a:bodyPr>
            <a:normAutofit/>
          </a:bodyPr>
          <a:lstStyle/>
          <a:p>
            <a:r>
              <a:rPr lang="en-US" dirty="0"/>
              <a:t>R Markdown: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As templating</a:t>
            </a:r>
          </a:p>
        </p:txBody>
      </p:sp>
    </p:spTree>
    <p:extLst>
      <p:ext uri="{BB962C8B-B14F-4D97-AF65-F5344CB8AC3E}">
        <p14:creationId xmlns:p14="http://schemas.microsoft.com/office/powerpoint/2010/main" val="3148480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62DAEA-7C82-4444-9CCD-17328135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609599"/>
            <a:ext cx="20269200" cy="2637609"/>
          </a:xfrm>
        </p:spPr>
        <p:txBody>
          <a:bodyPr>
            <a:normAutofit/>
          </a:bodyPr>
          <a:lstStyle/>
          <a:p>
            <a:r>
              <a:rPr lang="en-US" sz="10000" dirty="0"/>
              <a:t>(1) YAML = metadata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DC0E46B-08E2-1F45-8DE2-EF1521D582E3}"/>
              </a:ext>
            </a:extLst>
          </p:cNvPr>
          <p:cNvSpPr txBox="1">
            <a:spLocks/>
          </p:cNvSpPr>
          <p:nvPr/>
        </p:nvSpPr>
        <p:spPr>
          <a:xfrm>
            <a:off x="1930400" y="4246032"/>
            <a:ext cx="10261600" cy="83523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Save output options here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Different syntax/language than the rest of the document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Watch out for your spaces!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>
              <a:latin typeface="Andale Mono" panose="020B0509000000000004" pitchFamily="49" charset="0"/>
            </a:endParaRP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801C0977-F48C-BB46-B6DD-B8A4B5BC8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704754"/>
            <a:ext cx="10293302" cy="2956985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6035E8-E0C7-434B-85FE-8883F7628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24" y="7362182"/>
            <a:ext cx="9663654" cy="46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57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C632B3-C3EC-744D-9438-EC98600F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467" y="-1502923"/>
            <a:ext cx="20269200" cy="5359732"/>
          </a:xfrm>
        </p:spPr>
        <p:txBody>
          <a:bodyPr/>
          <a:lstStyle/>
          <a:p>
            <a:r>
              <a:rPr lang="en-US" dirty="0"/>
              <a:t>(2) Text &amp; (3) Code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986DD31-1A3A-9A43-9A3C-335D0F4BF693}"/>
              </a:ext>
            </a:extLst>
          </p:cNvPr>
          <p:cNvSpPr txBox="1">
            <a:spLocks/>
          </p:cNvSpPr>
          <p:nvPr/>
        </p:nvSpPr>
        <p:spPr>
          <a:xfrm>
            <a:off x="1867682" y="4173825"/>
            <a:ext cx="10905068" cy="69299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Code chunks!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You can think of each chunk sort of like a mini-script file within the larger document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Text written following Markdown </a:t>
            </a:r>
          </a:p>
          <a:p>
            <a:pPr marL="571500" lvl="1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>
              <a:latin typeface="Andale Mono" panose="020B0509000000000004" pitchFamily="49" charset="0"/>
            </a:endParaRPr>
          </a:p>
        </p:txBody>
      </p:sp>
      <p:pic>
        <p:nvPicPr>
          <p:cNvPr id="1026" name="Picture 2" descr="Together at Last | Rugrats Wiki | Fandom">
            <a:extLst>
              <a:ext uri="{FF2B5EF4-FFF2-40B4-BE49-F238E27FC236}">
                <a16:creationId xmlns:a16="http://schemas.microsoft.com/office/drawing/2014/main" id="{E27C90A9-8BB8-B941-B01D-603CAF30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230" y="4500276"/>
            <a:ext cx="8888437" cy="69299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99730C-B532-154B-8DFD-C39AA1CDE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7" y="7836661"/>
            <a:ext cx="8888437" cy="43829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17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93B97E-2E5E-3542-85C0-93188B82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867" y="1117600"/>
            <a:ext cx="20269200" cy="2265076"/>
          </a:xfrm>
        </p:spPr>
        <p:txBody>
          <a:bodyPr>
            <a:normAutofit/>
          </a:bodyPr>
          <a:lstStyle/>
          <a:p>
            <a:r>
              <a:rPr lang="en-US" sz="10000" dirty="0"/>
              <a:t>(3b) Global Setup chunk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31977AA-CA9E-7F40-90A4-7EAF1E83E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41"/>
          <a:stretch/>
        </p:blipFill>
        <p:spPr>
          <a:xfrm>
            <a:off x="12835468" y="4667248"/>
            <a:ext cx="9618132" cy="5356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701D957-FE4F-244A-BF2E-3E3BCEDAAA0A}"/>
              </a:ext>
            </a:extLst>
          </p:cNvPr>
          <p:cNvSpPr txBox="1">
            <a:spLocks/>
          </p:cNvSpPr>
          <p:nvPr/>
        </p:nvSpPr>
        <p:spPr>
          <a:xfrm>
            <a:off x="1930400" y="4246032"/>
            <a:ext cx="10261600" cy="83523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A special chunk label: </a:t>
            </a:r>
            <a:r>
              <a:rPr lang="en-US" b="0" dirty="0">
                <a:latin typeface="Andale Mono" panose="020B0509000000000004" pitchFamily="49" charset="0"/>
              </a:rPr>
              <a:t>setup</a:t>
            </a:r>
          </a:p>
          <a:p>
            <a:pPr algn="l" hangingPunct="1"/>
            <a:endParaRPr lang="en-US" b="0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Typically the first chunk </a:t>
            </a:r>
            <a:endParaRPr lang="en-US" b="0" dirty="0">
              <a:latin typeface="Andale Mono" panose="020B0509000000000004" pitchFamily="49" charset="0"/>
            </a:endParaRP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All following chunks will use these options because it sets globally the chunk options – hence “global set up chunk”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Set </a:t>
            </a:r>
            <a:r>
              <a:rPr lang="en-US" b="0" dirty="0">
                <a:latin typeface="Andale Mono" panose="020B0509000000000004" pitchFamily="49" charset="0"/>
              </a:rPr>
              <a:t>include = FALSE </a:t>
            </a:r>
            <a:r>
              <a:rPr lang="en-US" b="0" dirty="0"/>
              <a:t>so that is is not printed out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You can (and should) use individual chunk options too 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399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ABF864F-B21D-EC40-A1C2-F6AC9FDCD5B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1174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12288521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02F4E-494A-E240-9B0E-62186617273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57400" y="-242387"/>
            <a:ext cx="20269200" cy="5061561"/>
          </a:xfrm>
        </p:spPr>
        <p:txBody>
          <a:bodyPr>
            <a:normAutofit/>
          </a:bodyPr>
          <a:lstStyle/>
          <a:p>
            <a:r>
              <a:rPr lang="en-US" sz="10000" dirty="0"/>
              <a:t>Code Chunk Options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1E03F56-FCC9-0B45-B48E-43BB01D9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33" y="3667708"/>
            <a:ext cx="13894904" cy="83210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4329248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A4B98A-4C1D-A046-B752-4FFAE8BC06F9}"/>
              </a:ext>
            </a:extLst>
          </p:cNvPr>
          <p:cNvSpPr txBox="1">
            <a:spLocks/>
          </p:cNvSpPr>
          <p:nvPr/>
        </p:nvSpPr>
        <p:spPr>
          <a:xfrm>
            <a:off x="1820333" y="1557867"/>
            <a:ext cx="20269200" cy="17909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10000"/>
              <a:t>Chunk Labels</a:t>
            </a:r>
            <a:endParaRPr lang="en-US" sz="10000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E2C9BB-1189-794A-82E2-12A2DEABF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27"/>
          <a:stretch/>
        </p:blipFill>
        <p:spPr>
          <a:xfrm>
            <a:off x="1896535" y="3850217"/>
            <a:ext cx="5718842" cy="80877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98F8AE1-F82C-7F40-B2D9-63EB7ACFD7B3}"/>
              </a:ext>
            </a:extLst>
          </p:cNvPr>
          <p:cNvSpPr txBox="1">
            <a:spLocks/>
          </p:cNvSpPr>
          <p:nvPr/>
        </p:nvSpPr>
        <p:spPr>
          <a:xfrm>
            <a:off x="15172267" y="4754033"/>
            <a:ext cx="7653866" cy="692996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Place between curly braces </a:t>
            </a:r>
          </a:p>
          <a:p>
            <a:pPr algn="l" hangingPunct="1"/>
            <a:r>
              <a:rPr lang="en-US" b="0" dirty="0">
                <a:latin typeface="Andale Mono" panose="020B0509000000000004" pitchFamily="49" charset="0"/>
              </a:rPr>
              <a:t>{r label}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Separate options with commas </a:t>
            </a:r>
          </a:p>
          <a:p>
            <a:pPr algn="l" hangingPunct="1"/>
            <a:r>
              <a:rPr lang="en-US" b="0" dirty="0">
                <a:latin typeface="Andale Mono" panose="020B0509000000000004" pitchFamily="49" charset="0"/>
              </a:rPr>
              <a:t>{r label, option1=value} 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b="0" dirty="0"/>
              <a:t>No duplicate chunk labels! You will get an error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b="0" dirty="0">
              <a:latin typeface="Andale Mono" panose="020B0509000000000004" pitchFamily="49" charset="0"/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E6D1377-1875-5B44-A512-FCA209C68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0" r="5397"/>
          <a:stretch/>
        </p:blipFill>
        <p:spPr>
          <a:xfrm>
            <a:off x="8297335" y="3850216"/>
            <a:ext cx="5718842" cy="80877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581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60BEA4-0DFE-8845-877F-B3799A88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39" y="1249925"/>
            <a:ext cx="11905686" cy="11317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F7C9F55-D919-6047-B8F7-12CA0740CA76}"/>
              </a:ext>
            </a:extLst>
          </p:cNvPr>
          <p:cNvSpPr/>
          <p:nvPr/>
        </p:nvSpPr>
        <p:spPr>
          <a:xfrm rot="10800000">
            <a:off x="5163105" y="4587054"/>
            <a:ext cx="1659467" cy="2133600"/>
          </a:xfrm>
          <a:prstGeom prst="rightBrace">
            <a:avLst/>
          </a:prstGeom>
          <a:ln w="1270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0EA7618-CBE1-F741-AAF5-5992AB6699E5}"/>
              </a:ext>
            </a:extLst>
          </p:cNvPr>
          <p:cNvSpPr/>
          <p:nvPr/>
        </p:nvSpPr>
        <p:spPr>
          <a:xfrm rot="10800000">
            <a:off x="5103066" y="1958633"/>
            <a:ext cx="1659467" cy="1374720"/>
          </a:xfrm>
          <a:prstGeom prst="rightBrace">
            <a:avLst/>
          </a:prstGeom>
          <a:ln w="1270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E1D937C-71F0-D74C-AE5A-FEB70D99F96B}"/>
              </a:ext>
            </a:extLst>
          </p:cNvPr>
          <p:cNvSpPr/>
          <p:nvPr/>
        </p:nvSpPr>
        <p:spPr>
          <a:xfrm rot="10800000">
            <a:off x="5163105" y="10202970"/>
            <a:ext cx="1659467" cy="1524000"/>
          </a:xfrm>
          <a:prstGeom prst="rightBrace">
            <a:avLst/>
          </a:prstGeom>
          <a:ln w="1270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D3911E9-2BD2-E84B-BED8-A64E2C85EA95}"/>
              </a:ext>
            </a:extLst>
          </p:cNvPr>
          <p:cNvSpPr/>
          <p:nvPr/>
        </p:nvSpPr>
        <p:spPr>
          <a:xfrm rot="10800000">
            <a:off x="5103065" y="8201535"/>
            <a:ext cx="1659467" cy="1100668"/>
          </a:xfrm>
          <a:prstGeom prst="rightBrace">
            <a:avLst/>
          </a:prstGeom>
          <a:ln w="1270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6BF9542-54CE-8C45-9654-5107BE5B669A}"/>
              </a:ext>
            </a:extLst>
          </p:cNvPr>
          <p:cNvSpPr/>
          <p:nvPr/>
        </p:nvSpPr>
        <p:spPr>
          <a:xfrm>
            <a:off x="18069831" y="7039116"/>
            <a:ext cx="1659467" cy="1100668"/>
          </a:xfrm>
          <a:prstGeom prst="rightBrace">
            <a:avLst/>
          </a:prstGeom>
          <a:ln w="1270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409214E-AAD1-064B-9772-7A5D5C52C0BE}"/>
              </a:ext>
            </a:extLst>
          </p:cNvPr>
          <p:cNvSpPr/>
          <p:nvPr/>
        </p:nvSpPr>
        <p:spPr>
          <a:xfrm>
            <a:off x="17996870" y="9093831"/>
            <a:ext cx="1659467" cy="1100668"/>
          </a:xfrm>
          <a:prstGeom prst="rightBrace">
            <a:avLst/>
          </a:prstGeom>
          <a:ln w="1270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1A6D739B-A7C6-AE41-B68E-458C3F261D29}"/>
              </a:ext>
            </a:extLst>
          </p:cNvPr>
          <p:cNvSpPr txBox="1">
            <a:spLocks/>
          </p:cNvSpPr>
          <p:nvPr/>
        </p:nvSpPr>
        <p:spPr>
          <a:xfrm>
            <a:off x="20066000" y="7035188"/>
            <a:ext cx="2540000" cy="97428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 hangingPunct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Code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AB3E4F51-2F15-814B-A650-A64D571CA883}"/>
              </a:ext>
            </a:extLst>
          </p:cNvPr>
          <p:cNvSpPr txBox="1">
            <a:spLocks/>
          </p:cNvSpPr>
          <p:nvPr/>
        </p:nvSpPr>
        <p:spPr>
          <a:xfrm>
            <a:off x="20066000" y="9333413"/>
            <a:ext cx="2540000" cy="97428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 hangingPunct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Code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149C1552-0EDC-3446-9779-A31CA1CB50A8}"/>
              </a:ext>
            </a:extLst>
          </p:cNvPr>
          <p:cNvSpPr txBox="1">
            <a:spLocks/>
          </p:cNvSpPr>
          <p:nvPr/>
        </p:nvSpPr>
        <p:spPr>
          <a:xfrm>
            <a:off x="3074135" y="2289479"/>
            <a:ext cx="2540000" cy="97428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 hangingPunct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YAML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9D8A83F-C630-4E4E-8CBD-E72CB7C6EF0D}"/>
              </a:ext>
            </a:extLst>
          </p:cNvPr>
          <p:cNvSpPr/>
          <p:nvPr/>
        </p:nvSpPr>
        <p:spPr>
          <a:xfrm>
            <a:off x="18069831" y="3434956"/>
            <a:ext cx="1659467" cy="1100668"/>
          </a:xfrm>
          <a:prstGeom prst="rightBrace">
            <a:avLst/>
          </a:prstGeom>
          <a:ln w="1270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31BD0BE1-3152-6845-B720-78940B4D918A}"/>
              </a:ext>
            </a:extLst>
          </p:cNvPr>
          <p:cNvSpPr txBox="1">
            <a:spLocks/>
          </p:cNvSpPr>
          <p:nvPr/>
        </p:nvSpPr>
        <p:spPr>
          <a:xfrm>
            <a:off x="20066000" y="3129560"/>
            <a:ext cx="3725333" cy="160740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 hangingPunct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Code – </a:t>
            </a:r>
          </a:p>
          <a:p>
            <a:pPr algn="l" hangingPunct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setup chunk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E7841DC9-CC36-9A48-882D-5E6AA599C952}"/>
              </a:ext>
            </a:extLst>
          </p:cNvPr>
          <p:cNvSpPr txBox="1">
            <a:spLocks/>
          </p:cNvSpPr>
          <p:nvPr/>
        </p:nvSpPr>
        <p:spPr>
          <a:xfrm>
            <a:off x="3298481" y="5448778"/>
            <a:ext cx="2540000" cy="97428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 hangingPunct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Text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943F4AAC-5D92-0146-BE70-167E5F6205DC}"/>
              </a:ext>
            </a:extLst>
          </p:cNvPr>
          <p:cNvSpPr txBox="1">
            <a:spLocks/>
          </p:cNvSpPr>
          <p:nvPr/>
        </p:nvSpPr>
        <p:spPr>
          <a:xfrm>
            <a:off x="3308589" y="8499132"/>
            <a:ext cx="2540000" cy="97428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 hangingPunct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Text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39B1BA3F-FF9B-2840-86F0-18234DC59097}"/>
              </a:ext>
            </a:extLst>
          </p:cNvPr>
          <p:cNvSpPr txBox="1">
            <a:spLocks/>
          </p:cNvSpPr>
          <p:nvPr/>
        </p:nvSpPr>
        <p:spPr>
          <a:xfrm>
            <a:off x="3299627" y="10556351"/>
            <a:ext cx="2540000" cy="97428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 hangingPunct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Text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188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 animBg="1"/>
      <p:bldP spid="16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062D8-E148-F34D-9022-877E8A3B54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42017" y="0"/>
            <a:ext cx="20269200" cy="2826504"/>
          </a:xfrm>
        </p:spPr>
        <p:txBody>
          <a:bodyPr>
            <a:normAutofit/>
          </a:bodyPr>
          <a:lstStyle/>
          <a:p>
            <a:r>
              <a:rPr lang="en-US" sz="10000" dirty="0"/>
              <a:t>R Markdown as a postcard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7F2040-673F-6F4E-8511-F4B8AB784BDB}"/>
              </a:ext>
            </a:extLst>
          </p:cNvPr>
          <p:cNvSpPr txBox="1">
            <a:spLocks/>
          </p:cNvSpPr>
          <p:nvPr/>
        </p:nvSpPr>
        <p:spPr>
          <a:xfrm>
            <a:off x="15900400" y="11223918"/>
            <a:ext cx="9601200" cy="19896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3000" b="0" dirty="0"/>
              <a:t>Credit: Allison Hill</a:t>
            </a:r>
          </a:p>
          <a:p>
            <a:pPr hangingPunct="1"/>
            <a:r>
              <a:rPr lang="en-US" sz="3000" b="0" dirty="0">
                <a:hlinkClick r:id="rId2"/>
              </a:rPr>
              <a:t>https://www.apreshill.com/</a:t>
            </a:r>
            <a:r>
              <a:rPr lang="en-US" sz="3000" b="0" dirty="0"/>
              <a:t>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B5038DA-80D6-704E-8468-DD0C5D214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" r="3485"/>
          <a:stretch/>
        </p:blipFill>
        <p:spPr>
          <a:xfrm>
            <a:off x="5655733" y="2826504"/>
            <a:ext cx="11853333" cy="94368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402664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8676DE-FFB7-484D-A74E-199D1FE64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7" t="8714" r="6108" b="7096"/>
          <a:stretch/>
        </p:blipFill>
        <p:spPr>
          <a:xfrm>
            <a:off x="4632960" y="1460090"/>
            <a:ext cx="18457591" cy="1079581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4" name="Telescope">
            <a:extLst>
              <a:ext uri="{FF2B5EF4-FFF2-40B4-BE49-F238E27FC236}">
                <a16:creationId xmlns:a16="http://schemas.microsoft.com/office/drawing/2014/main" id="{B604F633-428E-594F-9F8E-B287BFC8B00D}"/>
              </a:ext>
            </a:extLst>
          </p:cNvPr>
          <p:cNvSpPr/>
          <p:nvPr/>
        </p:nvSpPr>
        <p:spPr>
          <a:xfrm>
            <a:off x="1293449" y="8503919"/>
            <a:ext cx="2882311" cy="364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26" y="0"/>
                </a:moveTo>
                <a:lnTo>
                  <a:pt x="16276" y="1451"/>
                </a:lnTo>
                <a:lnTo>
                  <a:pt x="18550" y="4798"/>
                </a:lnTo>
                <a:lnTo>
                  <a:pt x="21600" y="3348"/>
                </a:lnTo>
                <a:lnTo>
                  <a:pt x="19326" y="0"/>
                </a:lnTo>
                <a:close/>
                <a:moveTo>
                  <a:pt x="15925" y="2086"/>
                </a:moveTo>
                <a:lnTo>
                  <a:pt x="2336" y="8535"/>
                </a:lnTo>
                <a:lnTo>
                  <a:pt x="2887" y="9345"/>
                </a:lnTo>
                <a:lnTo>
                  <a:pt x="1596" y="9345"/>
                </a:lnTo>
                <a:lnTo>
                  <a:pt x="1001" y="8453"/>
                </a:lnTo>
                <a:lnTo>
                  <a:pt x="0" y="8929"/>
                </a:lnTo>
                <a:lnTo>
                  <a:pt x="978" y="10383"/>
                </a:lnTo>
                <a:lnTo>
                  <a:pt x="3593" y="10383"/>
                </a:lnTo>
                <a:lnTo>
                  <a:pt x="4111" y="11144"/>
                </a:lnTo>
                <a:lnTo>
                  <a:pt x="9812" y="8436"/>
                </a:lnTo>
                <a:lnTo>
                  <a:pt x="9812" y="10059"/>
                </a:lnTo>
                <a:lnTo>
                  <a:pt x="13335" y="10059"/>
                </a:lnTo>
                <a:lnTo>
                  <a:pt x="13335" y="6762"/>
                </a:lnTo>
                <a:lnTo>
                  <a:pt x="17700" y="4696"/>
                </a:lnTo>
                <a:lnTo>
                  <a:pt x="15925" y="2086"/>
                </a:lnTo>
                <a:close/>
                <a:moveTo>
                  <a:pt x="7753" y="10636"/>
                </a:moveTo>
                <a:lnTo>
                  <a:pt x="7753" y="11932"/>
                </a:lnTo>
                <a:lnTo>
                  <a:pt x="8695" y="11932"/>
                </a:lnTo>
                <a:lnTo>
                  <a:pt x="3938" y="21600"/>
                </a:lnTo>
                <a:lnTo>
                  <a:pt x="4852" y="21600"/>
                </a:lnTo>
                <a:lnTo>
                  <a:pt x="10589" y="11932"/>
                </a:lnTo>
                <a:lnTo>
                  <a:pt x="10591" y="11932"/>
                </a:lnTo>
                <a:lnTo>
                  <a:pt x="10997" y="21600"/>
                </a:lnTo>
                <a:lnTo>
                  <a:pt x="11911" y="21600"/>
                </a:lnTo>
                <a:lnTo>
                  <a:pt x="12483" y="11983"/>
                </a:lnTo>
                <a:lnTo>
                  <a:pt x="18189" y="21600"/>
                </a:lnTo>
                <a:lnTo>
                  <a:pt x="19105" y="21600"/>
                </a:lnTo>
                <a:lnTo>
                  <a:pt x="14348" y="11932"/>
                </a:lnTo>
                <a:lnTo>
                  <a:pt x="15183" y="11932"/>
                </a:lnTo>
                <a:lnTo>
                  <a:pt x="15183" y="10636"/>
                </a:lnTo>
                <a:lnTo>
                  <a:pt x="7753" y="106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8313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D21FC-A7B7-FC49-AF2A-30C1ED6938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03400" y="10086109"/>
            <a:ext cx="9601200" cy="1989600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https://commonmark.org/help/tutorial/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Takes about 10 minutes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E93416-7F9B-3D4C-8239-A6328D9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you have not done so already, try the following tutorial 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E871E1-1779-ED48-A168-7AEB49E2E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17" y="2072985"/>
            <a:ext cx="11711389" cy="953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93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D21FC-A7B7-FC49-AF2A-30C1ED6938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03400" y="10086109"/>
            <a:ext cx="9601200" cy="19896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https://rmarkdown.rstudio.com/lesson-1.html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E93416-7F9B-3D4C-8239-A6328D9C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Studio also has a longer self-paced tutorial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3FBDAD-3BBD-6B43-AB3B-3B01B1E27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18" y="2445327"/>
            <a:ext cx="11988567" cy="872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4804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A6F2C-B888-7C4A-8E3C-54FED21FE11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" b="1183"/>
          <a:stretch>
            <a:fillRect/>
          </a:stretch>
        </p:blipFill>
        <p:spPr>
          <a:xfrm>
            <a:off x="13800394" y="272845"/>
            <a:ext cx="8780206" cy="131703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7199D-7028-F246-8681-2DBD5208E3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03400" y="10942320"/>
            <a:ext cx="9601200" cy="146866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https://bookdown.org/yihui/rmarkdown/</a:t>
            </a:r>
            <a:r>
              <a:rPr lang="en-US" dirty="0"/>
              <a:t> </a:t>
            </a:r>
          </a:p>
          <a:p>
            <a:r>
              <a:rPr lang="en-US" b="0" dirty="0"/>
              <a:t>By 2 of the authors of the </a:t>
            </a:r>
            <a:r>
              <a:rPr lang="en-US" b="0" dirty="0" err="1">
                <a:latin typeface="Andale Mono" panose="020B0509000000000004" pitchFamily="49" charset="0"/>
              </a:rPr>
              <a:t>knitr</a:t>
            </a:r>
            <a:r>
              <a:rPr lang="en-US" b="0" dirty="0">
                <a:latin typeface="Andale Mono" panose="020B0509000000000004" pitchFamily="49" charset="0"/>
              </a:rPr>
              <a:t> </a:t>
            </a:r>
            <a:r>
              <a:rPr lang="en-US" b="0" dirty="0"/>
              <a:t>package!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4DDA0A-214E-BA4A-A578-A5C62C13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go-to R Markdown resource</a:t>
            </a:r>
          </a:p>
        </p:txBody>
      </p:sp>
    </p:spTree>
    <p:extLst>
      <p:ext uri="{BB962C8B-B14F-4D97-AF65-F5344CB8AC3E}">
        <p14:creationId xmlns:p14="http://schemas.microsoft.com/office/powerpoint/2010/main" val="16103489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Questions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z="24750" spc="-494"/>
            </a:lvl1pPr>
          </a:lstStyle>
          <a:p>
            <a:r>
              <a:t>Questions?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0361" y="13131800"/>
            <a:ext cx="303277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F79B-2589-0243-BFE7-CC610E6AB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560" y="1767840"/>
            <a:ext cx="20269200" cy="10942320"/>
          </a:xfrm>
        </p:spPr>
        <p:txBody>
          <a:bodyPr>
            <a:normAutofit/>
          </a:bodyPr>
          <a:lstStyle/>
          <a:p>
            <a:r>
              <a:rPr lang="en-US" dirty="0"/>
              <a:t>If you have not done so already, please fill out the mid-term course survey!</a:t>
            </a:r>
            <a:br>
              <a:rPr lang="en-US" dirty="0"/>
            </a:br>
            <a:br>
              <a:rPr lang="en-US" dirty="0"/>
            </a:br>
            <a:r>
              <a:rPr lang="en-GB" sz="5000" dirty="0">
                <a:hlinkClick r:id="rId2"/>
              </a:rPr>
              <a:t>https://edinburgh.onlinesurveys.ac.uk/health-data-science-april-2022-mid-term-feedback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1633597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B0D00E-915E-5949-B897-B60886AD72E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" b="203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28575364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3</a:t>
            </a:r>
            <a:br>
              <a:rPr lang="en-GB" dirty="0"/>
            </a:br>
            <a:r>
              <a:rPr lang="en-GB" sz="11500" dirty="0"/>
              <a:t>Week 6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647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is R…"/>
          <p:cNvSpPr txBox="1">
            <a:spLocks noGrp="1"/>
          </p:cNvSpPr>
          <p:nvPr>
            <p:ph type="body" sz="half" idx="1"/>
          </p:nvPr>
        </p:nvSpPr>
        <p:spPr>
          <a:xfrm>
            <a:off x="13496563" y="2825806"/>
            <a:ext cx="9049076" cy="7745697"/>
          </a:xfrm>
          <a:prstGeom prst="rect">
            <a:avLst/>
          </a:prstGeom>
        </p:spPr>
        <p:txBody>
          <a:bodyPr/>
          <a:lstStyle/>
          <a:p>
            <a:pPr marL="444500" indent="-444500">
              <a:buSzPct val="100000"/>
              <a:buChar char="•"/>
            </a:pPr>
            <a:r>
              <a:rPr lang="en-GB" dirty="0"/>
              <a:t>What is R Markdown</a:t>
            </a:r>
            <a:endParaRPr dirty="0"/>
          </a:p>
          <a:p>
            <a:pPr marL="444500" indent="-444500">
              <a:buSzPct val="100000"/>
              <a:buChar char="•"/>
            </a:pPr>
            <a:r>
              <a:rPr dirty="0"/>
              <a:t>Why use R</a:t>
            </a:r>
            <a:r>
              <a:rPr lang="en-GB" dirty="0"/>
              <a:t> Markdown </a:t>
            </a:r>
            <a:r>
              <a:rPr dirty="0"/>
              <a:t> </a:t>
            </a:r>
          </a:p>
          <a:p>
            <a:pPr marL="444500" indent="-444500">
              <a:buSzPct val="100000"/>
              <a:buChar char="•"/>
            </a:pPr>
            <a:r>
              <a:rPr lang="en-GB" dirty="0"/>
              <a:t>Demonstration </a:t>
            </a:r>
          </a:p>
          <a:p>
            <a:pPr marL="444500" indent="-444500">
              <a:buSzPct val="100000"/>
              <a:buChar char="•"/>
            </a:pPr>
            <a:r>
              <a:rPr lang="en-GB" dirty="0"/>
              <a:t>Resources for further study</a:t>
            </a:r>
          </a:p>
          <a:p>
            <a:pPr marL="444500" indent="-444500">
              <a:buSzPct val="100000"/>
              <a:buChar char="•"/>
            </a:pPr>
            <a:r>
              <a:rPr dirty="0"/>
              <a:t>Q&amp;A </a:t>
            </a:r>
          </a:p>
        </p:txBody>
      </p:sp>
      <p:sp>
        <p:nvSpPr>
          <p:cNvPr id="166" name="Agenda"/>
          <p:cNvSpPr txBox="1">
            <a:spLocks noGrp="1"/>
          </p:cNvSpPr>
          <p:nvPr>
            <p:ph type="title"/>
          </p:nvPr>
        </p:nvSpPr>
        <p:spPr>
          <a:xfrm>
            <a:off x="1838361" y="2779754"/>
            <a:ext cx="9829800" cy="1733018"/>
          </a:xfrm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167" name="Ballot"/>
          <p:cNvSpPr/>
          <p:nvPr/>
        </p:nvSpPr>
        <p:spPr>
          <a:xfrm>
            <a:off x="20573693" y="1478710"/>
            <a:ext cx="2277916" cy="3034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6"/>
                </a:lnTo>
                <a:lnTo>
                  <a:pt x="2780" y="4226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6"/>
                  <a:pt x="17628" y="4226"/>
                </a:cubicBezTo>
                <a:cubicBezTo>
                  <a:pt x="16849" y="4226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5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5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5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5109" y="13131800"/>
            <a:ext cx="233782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F007C9-7819-B94E-8CB3-F9E66AF09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23" y="4821381"/>
            <a:ext cx="10748458" cy="6456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77D594-1063-DF4F-BC46-52CDC0D3FE55}"/>
              </a:ext>
            </a:extLst>
          </p:cNvPr>
          <p:cNvSpPr txBox="1"/>
          <p:nvPr/>
        </p:nvSpPr>
        <p:spPr>
          <a:xfrm>
            <a:off x="-2687782" y="10689255"/>
            <a:ext cx="12192000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 by Allison Horst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1040"/>
            </a:lvl1pPr>
          </a:lstStyle>
          <a:p>
            <a:r>
              <a:rPr dirty="0"/>
              <a:t>Ha</a:t>
            </a:r>
            <a:r>
              <a:rPr lang="en-GB" dirty="0" err="1"/>
              <a:t>ve</a:t>
            </a:r>
            <a:r>
              <a:rPr lang="en-GB" dirty="0"/>
              <a:t> you installed all of the necessary packages for </a:t>
            </a:r>
            <a:br>
              <a:rPr lang="en-GB" dirty="0"/>
            </a:br>
            <a:r>
              <a:rPr lang="en-GB" dirty="0"/>
              <a:t>R Markdown?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4454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xfrm>
            <a:off x="2194560" y="5110448"/>
            <a:ext cx="20747182" cy="52131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9459">
              <a:defRPr sz="11040"/>
            </a:lvl1pPr>
          </a:lstStyle>
          <a:p>
            <a:r>
              <a:rPr lang="en-GB" dirty="0"/>
              <a:t>Have you already looked through some of this week’s content </a:t>
            </a:r>
            <a:br>
              <a:rPr lang="en-GB" dirty="0"/>
            </a:br>
            <a:r>
              <a:rPr lang="en-GB" dirty="0"/>
              <a:t>(i.e., opened the R Markdown practice document?)</a:t>
            </a:r>
            <a:br>
              <a:rPr lang="en-GB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91004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A393B-3DDB-B84C-A475-B82CD7F4A4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057400" y="2931850"/>
            <a:ext cx="20269200" cy="845948"/>
          </a:xfrm>
        </p:spPr>
        <p:txBody>
          <a:bodyPr/>
          <a:lstStyle/>
          <a:p>
            <a:r>
              <a:rPr lang="en-US" i="1" dirty="0"/>
              <a:t>You might be thinking…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4B3A5-E33A-754A-AC13-067E5D0CFEF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57400" y="5851755"/>
            <a:ext cx="20269200" cy="601304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0" dirty="0"/>
              <a:t>Okay… but why R Markdown, why should we not just stick with script files?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178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AD40D8-F4C3-6648-BDDD-62EDFC9C605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Dynamic 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Reproducible 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Transparent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23443-8CE6-4A4D-9176-F8C9B893F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2" y="4791840"/>
            <a:ext cx="9829800" cy="1733018"/>
          </a:xfrm>
        </p:spPr>
        <p:txBody>
          <a:bodyPr/>
          <a:lstStyle/>
          <a:p>
            <a:r>
              <a:rPr lang="en-US" dirty="0"/>
              <a:t>Less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67AC35B-B3B3-B64A-AB35-EB8073E576BA}"/>
              </a:ext>
            </a:extLst>
          </p:cNvPr>
          <p:cNvSpPr txBox="1">
            <a:spLocks/>
          </p:cNvSpPr>
          <p:nvPr/>
        </p:nvSpPr>
        <p:spPr>
          <a:xfrm>
            <a:off x="12192000" y="3464978"/>
            <a:ext cx="9829800" cy="1733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dirty="0"/>
              <a:t>More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8DE00CF-844A-FC41-80E6-EDEB0F9EA6E4}"/>
              </a:ext>
            </a:extLst>
          </p:cNvPr>
          <p:cNvSpPr txBox="1">
            <a:spLocks/>
          </p:cNvSpPr>
          <p:nvPr/>
        </p:nvSpPr>
        <p:spPr>
          <a:xfrm>
            <a:off x="2826649" y="4791840"/>
            <a:ext cx="9049076" cy="6578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-39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-39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-39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-39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-39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hangingPunct="1">
              <a:buFont typeface="System Font Regular"/>
              <a:buChar char="↓"/>
            </a:pPr>
            <a:r>
              <a:rPr lang="en-US" dirty="0"/>
              <a:t>Error-prone</a:t>
            </a:r>
          </a:p>
          <a:p>
            <a:pPr marL="571500" indent="-571500" hangingPunct="1">
              <a:buFont typeface="System Font Regular"/>
              <a:buChar char="↓"/>
            </a:pPr>
            <a:r>
              <a:rPr lang="en-US" dirty="0"/>
              <a:t>Time consuming (once you get the hang of it)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DD744B4-77A9-504B-A650-D442B72ED37A}"/>
              </a:ext>
            </a:extLst>
          </p:cNvPr>
          <p:cNvSpPr txBox="1">
            <a:spLocks/>
          </p:cNvSpPr>
          <p:nvPr/>
        </p:nvSpPr>
        <p:spPr>
          <a:xfrm>
            <a:off x="76202" y="-815053"/>
            <a:ext cx="13799128" cy="6013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-39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-39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-39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-39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-39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>
              <a:lnSpc>
                <a:spcPct val="120000"/>
              </a:lnSpc>
            </a:pPr>
            <a:r>
              <a:rPr lang="en-US" sz="7000" dirty="0">
                <a:latin typeface="+mj-ea"/>
                <a:ea typeface="+mj-ea"/>
              </a:rPr>
              <a:t>An R Markdown workflow is…</a:t>
            </a:r>
          </a:p>
          <a:p>
            <a:pPr hangingPunct="1"/>
            <a:endParaRPr lang="en-US" sz="7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2613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" grpId="0" animBg="1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</TotalTime>
  <Words>748</Words>
  <Application>Microsoft Office PowerPoint</Application>
  <PresentationFormat>Custom</PresentationFormat>
  <Paragraphs>120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Andale Mono</vt:lpstr>
      <vt:lpstr>Arial</vt:lpstr>
      <vt:lpstr>Canela Bold</vt:lpstr>
      <vt:lpstr>Canela Deck Bold</vt:lpstr>
      <vt:lpstr>Canela Regular</vt:lpstr>
      <vt:lpstr>Helvetica Neue</vt:lpstr>
      <vt:lpstr>Proxima Nova</vt:lpstr>
      <vt:lpstr>Proxima Nova Medium</vt:lpstr>
      <vt:lpstr>System Font Regular</vt:lpstr>
      <vt:lpstr>Wingdings</vt:lpstr>
      <vt:lpstr>29_Lookbook</vt:lpstr>
      <vt:lpstr>HDS Tutorial 3 Week 6 </vt:lpstr>
      <vt:lpstr>PowerPoint Presentation</vt:lpstr>
      <vt:lpstr>PowerPoint Presentation</vt:lpstr>
      <vt:lpstr>HDS Tutorial 3 Week 6 </vt:lpstr>
      <vt:lpstr>Agenda</vt:lpstr>
      <vt:lpstr>Have you installed all of the necessary packages for  R Markdown?</vt:lpstr>
      <vt:lpstr>Have you already looked through some of this week’s content  (i.e., opened the R Markdown practice document?) </vt:lpstr>
      <vt:lpstr>PowerPoint Presentation</vt:lpstr>
      <vt:lpstr>Less </vt:lpstr>
      <vt:lpstr>PowerPoint Presentation</vt:lpstr>
      <vt:lpstr>PowerPoint Presentation</vt:lpstr>
      <vt:lpstr>R Markdown as…</vt:lpstr>
      <vt:lpstr>R Markdown:   Literate Programming</vt:lpstr>
      <vt:lpstr>R Markdown:   As a data product</vt:lpstr>
      <vt:lpstr>R Markdown:   As control document</vt:lpstr>
      <vt:lpstr>R Markdown:   As templating</vt:lpstr>
      <vt:lpstr>(1) YAML = metadata</vt:lpstr>
      <vt:lpstr>(2) Text &amp; (3) Code </vt:lpstr>
      <vt:lpstr>(3b) Global Setup chunk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have not done so already, try the following tutorial </vt:lpstr>
      <vt:lpstr>R Studio also has a longer self-paced tutorial</vt:lpstr>
      <vt:lpstr>General go-to R Markdown resource</vt:lpstr>
      <vt:lpstr>PowerPoint Presentation</vt:lpstr>
      <vt:lpstr>If you have not done so already, please fill out the mid-term course survey!  https://edinburgh.onlinesurveys.ac.uk/health-data-science-april-2022-mid-term-feedback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HDS Tutorial 1</dc:title>
  <dc:creator>Dimitrios</dc:creator>
  <cp:lastModifiedBy>Dimitrios Doudesis</cp:lastModifiedBy>
  <cp:revision>64</cp:revision>
  <cp:lastPrinted>2021-10-26T15:18:24Z</cp:lastPrinted>
  <dcterms:modified xsi:type="dcterms:W3CDTF">2022-09-06T14:56:21Z</dcterms:modified>
</cp:coreProperties>
</file>